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4"/>
  </p:sldMasterIdLst>
  <p:notesMasterIdLst>
    <p:notesMasterId r:id="rId15"/>
  </p:notesMasterIdLst>
  <p:handoutMasterIdLst>
    <p:handoutMasterId r:id="rId16"/>
  </p:handoutMasterIdLst>
  <p:sldIdLst>
    <p:sldId id="304" r:id="rId5"/>
    <p:sldId id="296" r:id="rId6"/>
    <p:sldId id="297" r:id="rId7"/>
    <p:sldId id="298" r:id="rId8"/>
    <p:sldId id="299" r:id="rId9"/>
    <p:sldId id="307" r:id="rId10"/>
    <p:sldId id="301" r:id="rId11"/>
    <p:sldId id="302" r:id="rId12"/>
    <p:sldId id="303" r:id="rId13"/>
    <p:sldId id="306" r:id="rId14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6368" autoAdjust="0"/>
  </p:normalViewPr>
  <p:slideViewPr>
    <p:cSldViewPr>
      <p:cViewPr>
        <p:scale>
          <a:sx n="93" d="100"/>
          <a:sy n="93" d="100"/>
        </p:scale>
        <p:origin x="247" y="26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6E22E-288A-414B-A8DE-E4DBD03D5FC0}" type="datetimeFigureOut">
              <a:rPr lang="en-US"/>
              <a:t>2/2/2025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114579-D02A-4B51-B5DF-8EC449F77AC7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812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9AE7E-E0F9-4C51-AD9A-F4C3A6E23BBF}" type="datetimeFigureOut">
              <a:rPr lang="en-US"/>
              <a:t>2/2/2025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74690-7256-4BB9-AC0F-97AEAE8CDEC2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426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74690-7256-4BB9-AC0F-97AEAE8CDEC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081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F2AB60-3F8C-B205-0E32-B5E61218EA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88825" cy="6858000"/>
          </a:xfrm>
          <a:custGeom>
            <a:avLst/>
            <a:gdLst>
              <a:gd name="connsiteX0" fmla="*/ 0 w 12188825"/>
              <a:gd name="connsiteY0" fmla="*/ 0 h 6858000"/>
              <a:gd name="connsiteX1" fmla="*/ 6080697 w 12188825"/>
              <a:gd name="connsiteY1" fmla="*/ 0 h 6858000"/>
              <a:gd name="connsiteX2" fmla="*/ 6080697 w 12188825"/>
              <a:gd name="connsiteY2" fmla="*/ 2898648 h 6858000"/>
              <a:gd name="connsiteX3" fmla="*/ 6108129 w 12188825"/>
              <a:gd name="connsiteY3" fmla="*/ 2898648 h 6858000"/>
              <a:gd name="connsiteX4" fmla="*/ 6108129 w 12188825"/>
              <a:gd name="connsiteY4" fmla="*/ 0 h 6858000"/>
              <a:gd name="connsiteX5" fmla="*/ 12188825 w 12188825"/>
              <a:gd name="connsiteY5" fmla="*/ 0 h 6858000"/>
              <a:gd name="connsiteX6" fmla="*/ 12188825 w 12188825"/>
              <a:gd name="connsiteY6" fmla="*/ 6858000 h 6858000"/>
              <a:gd name="connsiteX7" fmla="*/ 0 w 1218882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825" h="6858000">
                <a:moveTo>
                  <a:pt x="0" y="0"/>
                </a:moveTo>
                <a:lnTo>
                  <a:pt x="6080697" y="0"/>
                </a:lnTo>
                <a:lnTo>
                  <a:pt x="6080697" y="2898648"/>
                </a:lnTo>
                <a:lnTo>
                  <a:pt x="6108129" y="2898648"/>
                </a:lnTo>
                <a:lnTo>
                  <a:pt x="6108129" y="0"/>
                </a:ln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5988" y="2743200"/>
            <a:ext cx="11356848" cy="1627632"/>
          </a:xfrm>
        </p:spPr>
        <p:txBody>
          <a:bodyPr anchor="b">
            <a:noAutofit/>
          </a:bodyPr>
          <a:lstStyle>
            <a:lvl1pPr algn="ctr">
              <a:lnSpc>
                <a:spcPct val="90000"/>
              </a:lnSpc>
              <a:defRPr sz="6600" b="0" cap="none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 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0680" y="4901184"/>
            <a:ext cx="9427464" cy="987552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E24B88-F571-25BB-4513-3A17217DC2E5}"/>
              </a:ext>
            </a:extLst>
          </p:cNvPr>
          <p:cNvSpPr/>
          <p:nvPr userDrawn="1"/>
        </p:nvSpPr>
        <p:spPr>
          <a:xfrm rot="5400000">
            <a:off x="4645088" y="1435608"/>
            <a:ext cx="2898648" cy="274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97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17409" y="0"/>
            <a:ext cx="4471416" cy="6858000"/>
          </a:xfrm>
          <a:solidFill>
            <a:schemeClr val="accent1"/>
          </a:solidFill>
        </p:spPr>
        <p:txBody>
          <a:bodyPr anchor="t">
            <a:noAutofit/>
          </a:bodyPr>
          <a:lstStyle>
            <a:lvl1pPr marL="0" indent="0" algn="ctr">
              <a:buNone/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" y="3172968"/>
            <a:ext cx="5102352" cy="2029968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58000" cy="1700784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0058072-A976-BB1B-E73B-039CA4102FD7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2667000"/>
            <a:ext cx="7722689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A65D0A25-C9DB-7306-466C-DFD2401F85D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02168" y="3172968"/>
            <a:ext cx="3255264" cy="2688336"/>
          </a:xfrm>
        </p:spPr>
        <p:txBody>
          <a:bodyPr lIns="91440" tIns="0">
            <a:noAutofit/>
          </a:bodyPr>
          <a:lstStyle>
            <a:lvl1pPr marL="0" indent="0">
              <a:buNone/>
              <a:defRPr sz="2400" cap="all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 marL="0" indent="0">
              <a:spcBef>
                <a:spcPts val="1800"/>
              </a:spcBef>
              <a:buNone/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2394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DE998D3-1DC1-ED0C-84CE-D3710A6AE4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825" cy="6858000"/>
          </a:xfrm>
          <a:custGeom>
            <a:avLst/>
            <a:gdLst>
              <a:gd name="connsiteX0" fmla="*/ 0 w 12188825"/>
              <a:gd name="connsiteY0" fmla="*/ 0 h 6858000"/>
              <a:gd name="connsiteX1" fmla="*/ 4341813 w 12188825"/>
              <a:gd name="connsiteY1" fmla="*/ 0 h 6858000"/>
              <a:gd name="connsiteX2" fmla="*/ 4341813 w 12188825"/>
              <a:gd name="connsiteY2" fmla="*/ 4745736 h 6858000"/>
              <a:gd name="connsiteX3" fmla="*/ 4369245 w 12188825"/>
              <a:gd name="connsiteY3" fmla="*/ 4745736 h 6858000"/>
              <a:gd name="connsiteX4" fmla="*/ 4369245 w 12188825"/>
              <a:gd name="connsiteY4" fmla="*/ 0 h 6858000"/>
              <a:gd name="connsiteX5" fmla="*/ 12188825 w 12188825"/>
              <a:gd name="connsiteY5" fmla="*/ 0 h 6858000"/>
              <a:gd name="connsiteX6" fmla="*/ 12188825 w 12188825"/>
              <a:gd name="connsiteY6" fmla="*/ 6858000 h 6858000"/>
              <a:gd name="connsiteX7" fmla="*/ 0 w 1218882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825" h="6858000">
                <a:moveTo>
                  <a:pt x="0" y="0"/>
                </a:moveTo>
                <a:lnTo>
                  <a:pt x="4341813" y="0"/>
                </a:lnTo>
                <a:lnTo>
                  <a:pt x="4341813" y="4745736"/>
                </a:lnTo>
                <a:lnTo>
                  <a:pt x="4369245" y="4745736"/>
                </a:lnTo>
                <a:lnTo>
                  <a:pt x="4369245" y="0"/>
                </a:ln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1" y="640080"/>
            <a:ext cx="3200400" cy="2084832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800" b="0" cap="none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CAA1D0-9CC9-4F01-19B8-029FF0FF1254}"/>
              </a:ext>
            </a:extLst>
          </p:cNvPr>
          <p:cNvSpPr/>
          <p:nvPr userDrawn="1"/>
        </p:nvSpPr>
        <p:spPr>
          <a:xfrm rot="5400000">
            <a:off x="1982661" y="2359152"/>
            <a:ext cx="4745736" cy="274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5D20188-2858-4017-16C7-8D8B2EB783A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873753" y="850260"/>
            <a:ext cx="2276856" cy="71120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351FF95-77DF-46F6-7673-71454E42D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73753" y="1380612"/>
            <a:ext cx="2276856" cy="13167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585749F-5840-3B72-40A1-A684044308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73753" y="2807076"/>
            <a:ext cx="2276856" cy="71120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AA075B67-81C5-7714-2DF6-B942F80605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73753" y="3291708"/>
            <a:ext cx="2276856" cy="13167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811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593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28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8883" y="1803400"/>
            <a:ext cx="6602281" cy="42672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803400"/>
            <a:ext cx="2844060" cy="4267201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864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>
            <a:normAutofit/>
          </a:bodyPr>
          <a:lstStyle>
            <a:lvl1pPr algn="l">
              <a:defRPr sz="4800" b="0">
                <a:latin typeface="Book Antiqua" panose="0204060205030503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>
            <a:off x="1218883" y="1803400"/>
            <a:ext cx="6602280" cy="4267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dirty="0"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338739" y="1925320"/>
            <a:ext cx="6362567" cy="4023360"/>
          </a:xfr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803401"/>
            <a:ext cx="2844060" cy="41656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4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505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18577" y="0"/>
            <a:ext cx="4270248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AF402F-F8C6-E5B1-65C7-DFC0D8ED0878}"/>
              </a:ext>
            </a:extLst>
          </p:cNvPr>
          <p:cNvCxnSpPr>
            <a:cxnSpLocks/>
          </p:cNvCxnSpPr>
          <p:nvPr userDrawn="1"/>
        </p:nvCxnSpPr>
        <p:spPr>
          <a:xfrm>
            <a:off x="1522413" y="2743200"/>
            <a:ext cx="0" cy="411480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828800" y="2743200"/>
            <a:ext cx="5102352" cy="215798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58000" cy="170078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391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220660" y="2386584"/>
            <a:ext cx="9747504" cy="401421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E196DA-ED88-0EDC-A28F-7426416C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660" y="640080"/>
            <a:ext cx="9747504" cy="16256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46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wo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355848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78808" y="2862072"/>
            <a:ext cx="7397496" cy="157276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8808" y="640080"/>
            <a:ext cx="7397496" cy="1773936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D5E17843-7672-6C71-1608-D794830CE89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60520" y="4846320"/>
            <a:ext cx="7397496" cy="1170432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defRPr sz="1200"/>
            </a:lvl1pPr>
            <a:lvl2pPr>
              <a:spcBef>
                <a:spcPts val="1200"/>
              </a:spcBef>
              <a:defRPr sz="1200"/>
            </a:lvl2pPr>
            <a:lvl3pPr>
              <a:spcBef>
                <a:spcPts val="1200"/>
              </a:spcBef>
              <a:defRPr sz="1200"/>
            </a:lvl3pPr>
            <a:lvl4pPr>
              <a:spcBef>
                <a:spcPts val="1200"/>
              </a:spcBef>
              <a:defRPr sz="1200"/>
            </a:lvl4pPr>
            <a:lvl5pPr>
              <a:spcBef>
                <a:spcPts val="1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17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wo content, and pictur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15400" y="0"/>
            <a:ext cx="2587752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" y="2679192"/>
            <a:ext cx="7242048" cy="1170432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2pPr>
            <a:lvl3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3pPr>
            <a:lvl4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4pPr>
            <a:lvl5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58000" cy="1700784"/>
          </a:xfrm>
        </p:spPr>
        <p:txBody>
          <a:bodyPr/>
          <a:lstStyle>
            <a:lvl1pPr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7856CD97-B46D-FEB2-B35C-2890C62DB54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4059936"/>
            <a:ext cx="7242048" cy="2130552"/>
          </a:xfrm>
        </p:spPr>
        <p:txBody>
          <a:bodyPr>
            <a:normAutofit/>
          </a:bodyPr>
          <a:lstStyle>
            <a:lvl1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2pPr>
            <a:lvl3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3pPr>
            <a:lvl4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4pPr>
            <a:lvl5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9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157CF4D-A5B0-F63D-3033-42520894BF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88825" cy="6858000"/>
          </a:xfrm>
          <a:custGeom>
            <a:avLst/>
            <a:gdLst>
              <a:gd name="connsiteX0" fmla="*/ 4759389 w 12188825"/>
              <a:gd name="connsiteY0" fmla="*/ 4787265 h 6858000"/>
              <a:gd name="connsiteX1" fmla="*/ 4759389 w 12188825"/>
              <a:gd name="connsiteY1" fmla="*/ 4814697 h 6858000"/>
              <a:gd name="connsiteX2" fmla="*/ 7429437 w 12188825"/>
              <a:gd name="connsiteY2" fmla="*/ 4814697 h 6858000"/>
              <a:gd name="connsiteX3" fmla="*/ 7429437 w 12188825"/>
              <a:gd name="connsiteY3" fmla="*/ 4787265 h 6858000"/>
              <a:gd name="connsiteX4" fmla="*/ 0 w 12188825"/>
              <a:gd name="connsiteY4" fmla="*/ 0 h 6858000"/>
              <a:gd name="connsiteX5" fmla="*/ 12188825 w 12188825"/>
              <a:gd name="connsiteY5" fmla="*/ 0 h 6858000"/>
              <a:gd name="connsiteX6" fmla="*/ 12188825 w 12188825"/>
              <a:gd name="connsiteY6" fmla="*/ 6858000 h 6858000"/>
              <a:gd name="connsiteX7" fmla="*/ 0 w 1218882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825" h="6858000">
                <a:moveTo>
                  <a:pt x="4759389" y="4787265"/>
                </a:moveTo>
                <a:lnTo>
                  <a:pt x="4759389" y="4814697"/>
                </a:lnTo>
                <a:lnTo>
                  <a:pt x="7429437" y="4814697"/>
                </a:lnTo>
                <a:lnTo>
                  <a:pt x="7429437" y="4787265"/>
                </a:lnTo>
                <a:close/>
                <a:moveTo>
                  <a:pt x="0" y="0"/>
                </a:move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5988" y="3657600"/>
            <a:ext cx="11356848" cy="941832"/>
          </a:xfrm>
        </p:spPr>
        <p:txBody>
          <a:bodyPr anchor="t">
            <a:normAutofit/>
          </a:bodyPr>
          <a:lstStyle>
            <a:lvl1pPr algn="ctr">
              <a:lnSpc>
                <a:spcPct val="90000"/>
              </a:lnSpc>
              <a:defRPr sz="4800" b="0" cap="none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0680" y="5129784"/>
            <a:ext cx="9427464" cy="987552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C6E071-6E0A-A6A5-AC43-072450B96555}"/>
              </a:ext>
            </a:extLst>
          </p:cNvPr>
          <p:cNvSpPr/>
          <p:nvPr userDrawn="1"/>
        </p:nvSpPr>
        <p:spPr>
          <a:xfrm>
            <a:off x="4759388" y="4787265"/>
            <a:ext cx="2670048" cy="274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2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6CCC78F-07A7-7F5C-E67F-2CFC846E0DE1}"/>
              </a:ext>
            </a:extLst>
          </p:cNvPr>
          <p:cNvSpPr/>
          <p:nvPr userDrawn="1"/>
        </p:nvSpPr>
        <p:spPr>
          <a:xfrm>
            <a:off x="3813048" y="612648"/>
            <a:ext cx="7635240" cy="548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D7FFB3F-B685-7C31-5080-632B0441EA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906256" cy="6858000"/>
          </a:xfrm>
          <a:custGeom>
            <a:avLst/>
            <a:gdLst>
              <a:gd name="connsiteX0" fmla="*/ 0 w 8906256"/>
              <a:gd name="connsiteY0" fmla="*/ 0 h 6858000"/>
              <a:gd name="connsiteX1" fmla="*/ 8906256 w 8906256"/>
              <a:gd name="connsiteY1" fmla="*/ 0 h 6858000"/>
              <a:gd name="connsiteX2" fmla="*/ 8906256 w 8906256"/>
              <a:gd name="connsiteY2" fmla="*/ 612648 h 6858000"/>
              <a:gd name="connsiteX3" fmla="*/ 4945285 w 8906256"/>
              <a:gd name="connsiteY3" fmla="*/ 612648 h 6858000"/>
              <a:gd name="connsiteX4" fmla="*/ 3813048 w 8906256"/>
              <a:gd name="connsiteY4" fmla="*/ 612648 h 6858000"/>
              <a:gd name="connsiteX5" fmla="*/ 3813048 w 8906256"/>
              <a:gd name="connsiteY5" fmla="*/ 6099048 h 6858000"/>
              <a:gd name="connsiteX6" fmla="*/ 4945285 w 8906256"/>
              <a:gd name="connsiteY6" fmla="*/ 6099048 h 6858000"/>
              <a:gd name="connsiteX7" fmla="*/ 8906256 w 8906256"/>
              <a:gd name="connsiteY7" fmla="*/ 6099048 h 6858000"/>
              <a:gd name="connsiteX8" fmla="*/ 8906256 w 8906256"/>
              <a:gd name="connsiteY8" fmla="*/ 6858000 h 6858000"/>
              <a:gd name="connsiteX9" fmla="*/ 0 w 8906256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06256" h="6858000">
                <a:moveTo>
                  <a:pt x="0" y="0"/>
                </a:moveTo>
                <a:lnTo>
                  <a:pt x="8906256" y="0"/>
                </a:lnTo>
                <a:lnTo>
                  <a:pt x="8906256" y="612648"/>
                </a:lnTo>
                <a:lnTo>
                  <a:pt x="4945285" y="612648"/>
                </a:lnTo>
                <a:lnTo>
                  <a:pt x="3813048" y="612648"/>
                </a:lnTo>
                <a:lnTo>
                  <a:pt x="3813048" y="6099048"/>
                </a:lnTo>
                <a:lnTo>
                  <a:pt x="4945285" y="6099048"/>
                </a:lnTo>
                <a:lnTo>
                  <a:pt x="8906256" y="6099048"/>
                </a:lnTo>
                <a:lnTo>
                  <a:pt x="890625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1A4DAAA-F386-CC30-C391-320517CB5974}"/>
              </a:ext>
            </a:extLst>
          </p:cNvPr>
          <p:cNvCxnSpPr>
            <a:cxnSpLocks/>
          </p:cNvCxnSpPr>
          <p:nvPr userDrawn="1"/>
        </p:nvCxnSpPr>
        <p:spPr>
          <a:xfrm>
            <a:off x="4570412" y="3886200"/>
            <a:ext cx="687185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9B1E0A-D5BC-6920-B6F6-E799F22323B0}"/>
              </a:ext>
            </a:extLst>
          </p:cNvPr>
          <p:cNvCxnSpPr>
            <a:cxnSpLocks/>
          </p:cNvCxnSpPr>
          <p:nvPr userDrawn="1"/>
        </p:nvCxnSpPr>
        <p:spPr>
          <a:xfrm>
            <a:off x="11444684" y="3886200"/>
            <a:ext cx="744141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840" y="1389888"/>
            <a:ext cx="6327648" cy="2304288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A24C6E-B46B-052B-14AF-08C705E5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0368" y="3813048"/>
            <a:ext cx="2112264" cy="711200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803DA3C-F09E-61FF-139B-5014478378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30368" y="4617720"/>
            <a:ext cx="1901952" cy="131673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sz="16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D23143E-34D4-7916-690C-3BE3805886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074152" y="3813048"/>
            <a:ext cx="1901952" cy="711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6FEC2F71-3E9B-0E18-C638-41C2B0C8D5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74152" y="4617720"/>
            <a:ext cx="1901952" cy="131673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sz="16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654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1444752"/>
            <a:ext cx="10360152" cy="4416552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00000"/>
              </a:lnSpc>
              <a:defRPr sz="4000" b="0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0" y="5495544"/>
            <a:ext cx="4494212" cy="484632"/>
          </a:xfrm>
        </p:spPr>
        <p:txBody>
          <a:bodyPr anchor="t">
            <a:noAutofit/>
          </a:bodyPr>
          <a:lstStyle>
            <a:lvl1pPr marL="0" indent="0" algn="l">
              <a:spcBef>
                <a:spcPts val="0"/>
              </a:spcBef>
              <a:buNone/>
              <a:defRPr sz="240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7B62AAD-BDB5-5645-A722-E6A8180BB714}"/>
              </a:ext>
            </a:extLst>
          </p:cNvPr>
          <p:cNvCxnSpPr>
            <a:cxnSpLocks/>
          </p:cNvCxnSpPr>
          <p:nvPr userDrawn="1"/>
        </p:nvCxnSpPr>
        <p:spPr>
          <a:xfrm>
            <a:off x="7618412" y="6172200"/>
            <a:ext cx="4570413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44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D3C4F48-5124-C46E-5828-45F6F65E000F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88825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2587752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414016"/>
            <a:ext cx="7013448" cy="3374136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17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625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2362200"/>
            <a:ext cx="9751060" cy="3708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1183112" y="5413248"/>
            <a:ext cx="1298448" cy="2194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800" cap="all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CLASSICAL LITERATURE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5572" y="6245352"/>
            <a:ext cx="548640" cy="45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300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22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66" r:id="rId2"/>
    <p:sldLayoutId id="2147483767" r:id="rId3"/>
    <p:sldLayoutId id="2147483768" r:id="rId4"/>
    <p:sldLayoutId id="2147483769" r:id="rId5"/>
    <p:sldLayoutId id="2147483759" r:id="rId6"/>
    <p:sldLayoutId id="2147483770" r:id="rId7"/>
    <p:sldLayoutId id="2147483771" r:id="rId8"/>
    <p:sldLayoutId id="2147483772" r:id="rId9"/>
    <p:sldLayoutId id="2147483774" r:id="rId10"/>
    <p:sldLayoutId id="2147483775" r:id="rId11"/>
    <p:sldLayoutId id="2147483762" r:id="rId12"/>
    <p:sldLayoutId id="2147483763" r:id="rId13"/>
    <p:sldLayoutId id="2147483764" r:id="rId14"/>
    <p:sldLayoutId id="2147483765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spcBef>
          <a:spcPct val="0"/>
        </a:spcBef>
        <a:buNone/>
        <a:defRPr sz="4800" kern="1200" cap="all" spc="100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50000"/>
          </a:schemeClr>
        </a:buClr>
        <a:buFont typeface="Arial" pitchFamily="34" charset="0"/>
        <a:buChar char="•"/>
        <a:defRPr sz="24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1pPr>
      <a:lvl2pPr marL="54864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sz="20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2pPr>
      <a:lvl3pPr marL="85039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sz="18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3pPr>
      <a:lvl4pPr marL="115214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sz="16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4pPr>
      <a:lvl5pPr marL="1453896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sz="16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5pPr>
      <a:lvl6pPr marL="1755648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35915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66090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5" descr="Wooden library">
            <a:extLst>
              <a:ext uri="{FF2B5EF4-FFF2-40B4-BE49-F238E27FC236}">
                <a16:creationId xmlns:a16="http://schemas.microsoft.com/office/drawing/2014/main" id="{B2CFDBFB-F04E-9E7A-5F81-0667FBC143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40000"/>
                    </a14:imgEffect>
                    <a14:imgEffect>
                      <a14:brightnessContrast bright="-60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8825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4A635A2-CC0C-270C-AC8A-59116BD6A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2" y="1801368"/>
            <a:ext cx="11356848" cy="1627632"/>
          </a:xfrm>
        </p:spPr>
        <p:txBody>
          <a:bodyPr/>
          <a:lstStyle/>
          <a:p>
            <a:r>
              <a:rPr lang="en-US" dirty="0"/>
              <a:t>SmartLibraryApplication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430ABE-5769-388C-63FF-B1EA6AB45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4104" y="3886200"/>
            <a:ext cx="9427464" cy="2743200"/>
          </a:xfrm>
        </p:spPr>
        <p:txBody>
          <a:bodyPr>
            <a:normAutofit/>
          </a:bodyPr>
          <a:lstStyle/>
          <a:p>
            <a:r>
              <a:rPr lang="en-US" b="1" dirty="0"/>
              <a:t>Submitted by</a:t>
            </a:r>
          </a:p>
          <a:p>
            <a:endParaRPr lang="en-US" b="1" dirty="0"/>
          </a:p>
          <a:p>
            <a:pPr>
              <a:lnSpc>
                <a:spcPct val="110000"/>
              </a:lnSpc>
            </a:pPr>
            <a:r>
              <a:rPr lang="en-US" b="1" dirty="0"/>
              <a:t>Meghana G S</a:t>
            </a:r>
          </a:p>
          <a:p>
            <a:pPr>
              <a:lnSpc>
                <a:spcPct val="110000"/>
              </a:lnSpc>
            </a:pPr>
            <a:r>
              <a:rPr lang="en-US" b="1" dirty="0"/>
              <a:t>Jeevan Sai Javvaji</a:t>
            </a:r>
          </a:p>
          <a:p>
            <a:pPr>
              <a:lnSpc>
                <a:spcPct val="110000"/>
              </a:lnSpc>
            </a:pPr>
            <a:r>
              <a:rPr lang="en-US" b="1" dirty="0"/>
              <a:t>Vedika Panchamahalkar</a:t>
            </a:r>
          </a:p>
          <a:p>
            <a:pPr>
              <a:lnSpc>
                <a:spcPct val="110000"/>
              </a:lnSpc>
            </a:pPr>
            <a:r>
              <a:rPr lang="en-US" b="1" dirty="0"/>
              <a:t>Chinnapareddy Yakkanti</a:t>
            </a:r>
          </a:p>
          <a:p>
            <a:pPr>
              <a:lnSpc>
                <a:spcPct val="110000"/>
              </a:lnSpc>
            </a:pPr>
            <a:r>
              <a:rPr lang="en-US" b="1" dirty="0"/>
              <a:t>Priyanka Yerumsetty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C9B728-E9F2-2831-D492-A2BA26A05585}"/>
              </a:ext>
            </a:extLst>
          </p:cNvPr>
          <p:cNvSpPr txBox="1"/>
          <p:nvPr/>
        </p:nvSpPr>
        <p:spPr>
          <a:xfrm>
            <a:off x="4265612" y="3404397"/>
            <a:ext cx="3543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Client - </a:t>
            </a:r>
            <a:r>
              <a:rPr lang="en-US" sz="1800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Greenfield Public Library</a:t>
            </a:r>
            <a:endParaRPr lang="en-US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45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Statues along the top of a building">
            <a:extLst>
              <a:ext uri="{FF2B5EF4-FFF2-40B4-BE49-F238E27FC236}">
                <a16:creationId xmlns:a16="http://schemas.microsoft.com/office/drawing/2014/main" id="{A1AB49CF-A20A-C64A-C665-4B7DE9AD85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"/>
          <a:stretch/>
        </p:blipFill>
        <p:spPr>
          <a:xfrm>
            <a:off x="-1" y="10"/>
            <a:ext cx="12188825" cy="6857990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878276F-2C35-AA75-5D1D-B56CD313A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88" y="2743200"/>
            <a:ext cx="11356848" cy="1627632"/>
          </a:xfrm>
        </p:spPr>
        <p:txBody>
          <a:bodyPr anchor="b">
            <a:normAutofit/>
          </a:bodyPr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9289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Library: A World History | ArchDaily">
            <a:extLst>
              <a:ext uri="{FF2B5EF4-FFF2-40B4-BE49-F238E27FC236}">
                <a16:creationId xmlns:a16="http://schemas.microsoft.com/office/drawing/2014/main" id="{EFD0F003-3F15-41FD-5994-10F74BF64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6" r="45338" b="1"/>
          <a:stretch/>
        </p:blipFill>
        <p:spPr bwMode="auto">
          <a:xfrm>
            <a:off x="7918577" y="10"/>
            <a:ext cx="4270248" cy="68579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5400000">
            <a:off x="11183112" y="5413248"/>
            <a:ext cx="1298448" cy="21945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CLASSICAL LITERATURE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5572" y="6245352"/>
            <a:ext cx="548640" cy="4572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28FB93-0A08-4E7D-8E63-9EFA29F1E093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98612" y="2743200"/>
            <a:ext cx="5102352" cy="3581400"/>
          </a:xfrm>
        </p:spPr>
        <p:txBody>
          <a:bodyPr>
            <a:normAutofit/>
          </a:bodyPr>
          <a:lstStyle/>
          <a:p>
            <a:r>
              <a:rPr lang="en-US" sz="2000" dirty="0"/>
              <a:t>Project Introduction</a:t>
            </a:r>
          </a:p>
          <a:p>
            <a:r>
              <a:rPr lang="en-US" sz="2000" dirty="0"/>
              <a:t>Business Problem &amp; Need for Automation</a:t>
            </a:r>
          </a:p>
          <a:p>
            <a:r>
              <a:rPr lang="en-US" sz="2000" dirty="0"/>
              <a:t>Project Goals &amp; Benefits</a:t>
            </a:r>
          </a:p>
          <a:p>
            <a:r>
              <a:rPr lang="en-US" sz="2000" dirty="0"/>
              <a:t>System Features &amp; Functionality </a:t>
            </a:r>
          </a:p>
          <a:p>
            <a:r>
              <a:rPr lang="en-US" sz="2000" dirty="0"/>
              <a:t>Feasibility &amp; Cost Analysis </a:t>
            </a:r>
          </a:p>
          <a:p>
            <a:r>
              <a:rPr lang="en-US" sz="2000" dirty="0"/>
              <a:t>Project Timeline &amp; Execution Plan</a:t>
            </a:r>
          </a:p>
          <a:p>
            <a:r>
              <a:rPr lang="en-US" sz="2000" dirty="0"/>
              <a:t>Conclusion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2" y="1066800"/>
            <a:ext cx="5181600" cy="838200"/>
          </a:xfrm>
        </p:spPr>
        <p:txBody>
          <a:bodyPr anchor="t">
            <a:normAutofit/>
          </a:bodyPr>
          <a:lstStyle/>
          <a:p>
            <a:r>
              <a:rPr lang="en-US" sz="440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77929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01C2DF-BDB3-34EF-57CD-D46487B039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5400000">
            <a:off x="11183112" y="5413248"/>
            <a:ext cx="1298448" cy="2194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latin typeface="+mn-lt"/>
                <a:ea typeface="+mn-ea"/>
                <a:cs typeface="+mn-cs"/>
              </a:rPr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17039-FEC3-06EB-8F5D-5B8C77E50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5572" y="6245352"/>
            <a:ext cx="548640" cy="45720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F28FB93-0A08-4E7D-8E63-9EFA29F1E093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22C9D175-A2A9-A0DC-0989-4239FD1DAE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660" y="2386584"/>
            <a:ext cx="4778502" cy="401421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246888" marR="0" lvl="0" indent="-246888" fontAlgn="base">
              <a:spcBef>
                <a:spcPts val="18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Tx/>
              <a:buFont typeface="Arial" pitchFamily="34" charset="0"/>
              <a:buChar char="•"/>
              <a:tabLst/>
            </a:pPr>
            <a:endParaRPr kumimoji="0" lang="en-US" altLang="en-US" sz="2000" b="0" i="0" u="none" strike="noStrike" kern="1200" cap="none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069D8B-882F-D627-F9CE-F0995E8123D5}"/>
              </a:ext>
            </a:extLst>
          </p:cNvPr>
          <p:cNvSpPr txBox="1"/>
          <p:nvPr/>
        </p:nvSpPr>
        <p:spPr>
          <a:xfrm>
            <a:off x="1218883" y="431800"/>
            <a:ext cx="9751060" cy="162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400" kern="1200" cap="all" spc="100" baseline="0" dirty="0">
                <a:solidFill>
                  <a:schemeClr val="tx1">
                    <a:lumMod val="50000"/>
                  </a:schemeClr>
                </a:solidFill>
              </a:rPr>
              <a:t>Challenges in Current Library Operations</a:t>
            </a:r>
          </a:p>
        </p:txBody>
      </p:sp>
      <p:pic>
        <p:nvPicPr>
          <p:cNvPr id="2052" name="Picture 4" descr="History">
            <a:extLst>
              <a:ext uri="{FF2B5EF4-FFF2-40B4-BE49-F238E27FC236}">
                <a16:creationId xmlns:a16="http://schemas.microsoft.com/office/drawing/2014/main" id="{8E5F94A2-9AA0-F9F3-1D89-E41665167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5" r="7177" b="3"/>
          <a:stretch/>
        </p:blipFill>
        <p:spPr bwMode="auto">
          <a:xfrm>
            <a:off x="6189662" y="2386584"/>
            <a:ext cx="4778502" cy="401421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8E97571-B9FB-CBB1-A4F2-E5321D88209D}"/>
              </a:ext>
            </a:extLst>
          </p:cNvPr>
          <p:cNvSpPr txBox="1"/>
          <p:nvPr/>
        </p:nvSpPr>
        <p:spPr>
          <a:xfrm>
            <a:off x="303212" y="2667000"/>
            <a:ext cx="55626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Manual book tracking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leads to inefficiencies.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Request approval process is slow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impacting user experience.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Limited reporting capabilities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make decision-making harder.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 automated alerts or notifications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borrowed books. </a:t>
            </a:r>
          </a:p>
        </p:txBody>
      </p:sp>
    </p:spTree>
    <p:extLst>
      <p:ext uri="{BB962C8B-B14F-4D97-AF65-F5344CB8AC3E}">
        <p14:creationId xmlns:p14="http://schemas.microsoft.com/office/powerpoint/2010/main" val="82269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46FAC-1340-7933-3843-9D3028F2B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Project Goals &amp; Benefits</a:t>
            </a:r>
          </a:p>
        </p:txBody>
      </p:sp>
      <p:pic>
        <p:nvPicPr>
          <p:cNvPr id="14" name="Picture Placeholder 13" descr="Hardcover books">
            <a:extLst>
              <a:ext uri="{FF2B5EF4-FFF2-40B4-BE49-F238E27FC236}">
                <a16:creationId xmlns:a16="http://schemas.microsoft.com/office/drawing/2014/main" id="{D88DD74C-0A4B-3D88-24B0-18CA695DB22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6A5B1AD-82DF-8D7C-91DE-587ED27CD9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9AE97BE-9F33-81A3-2D36-C923C197D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26A5C0-6DD6-9D4C-A205-C976EADC80DE}"/>
              </a:ext>
            </a:extLst>
          </p:cNvPr>
          <p:cNvSpPr txBox="1"/>
          <p:nvPr/>
        </p:nvSpPr>
        <p:spPr>
          <a:xfrm>
            <a:off x="4341812" y="2285476"/>
            <a:ext cx="3850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Smart Library Solves These Issues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D5EFF430-4062-362E-BC54-4B299F421C30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4311179" y="3314021"/>
            <a:ext cx="6857999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Streamlined book borrowing &amp; returns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through automation.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Request approval &amp; rejection system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better control.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export functionality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enhanced decision-making.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Secure authentication system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admins &amp; users. </a:t>
            </a:r>
          </a:p>
        </p:txBody>
      </p:sp>
    </p:spTree>
    <p:extLst>
      <p:ext uri="{BB962C8B-B14F-4D97-AF65-F5344CB8AC3E}">
        <p14:creationId xmlns:p14="http://schemas.microsoft.com/office/powerpoint/2010/main" val="161659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B6A135-BE1D-A6EC-7E22-1FF9021DF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381000"/>
            <a:ext cx="8077200" cy="1905000"/>
          </a:xfrm>
        </p:spPr>
        <p:txBody>
          <a:bodyPr/>
          <a:lstStyle/>
          <a:p>
            <a:r>
              <a:rPr lang="en-US" sz="4400" dirty="0"/>
              <a:t>System Features &amp; Functionality</a:t>
            </a:r>
          </a:p>
        </p:txBody>
      </p:sp>
      <p:pic>
        <p:nvPicPr>
          <p:cNvPr id="7" name="Picture Placeholder 6" descr="Wooden library">
            <a:extLst>
              <a:ext uri="{FF2B5EF4-FFF2-40B4-BE49-F238E27FC236}">
                <a16:creationId xmlns:a16="http://schemas.microsoft.com/office/drawing/2014/main" id="{90AF5E67-3797-BCD1-D188-195487B608E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8665E9-887D-0B51-12B2-54A50CA114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96A836-17BB-0246-BB76-7E07F4C9A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5CCBF22B-C915-43EC-0C19-FC5A285DD9FB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608012" y="2209800"/>
            <a:ext cx="7473073" cy="3662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2000" b="1" dirty="0"/>
              <a:t>Admin Features:</a:t>
            </a:r>
          </a:p>
          <a:p>
            <a:r>
              <a:rPr lang="en-US" sz="2000" b="1" dirty="0"/>
              <a:t>Book Catalog Management:</a:t>
            </a:r>
            <a:r>
              <a:rPr lang="en-US" sz="2000" dirty="0"/>
              <a:t> Add, remove, and update book records.</a:t>
            </a:r>
          </a:p>
          <a:p>
            <a:r>
              <a:rPr lang="en-US" sz="2000" b="1" dirty="0"/>
              <a:t>User Management:</a:t>
            </a:r>
            <a:r>
              <a:rPr lang="en-US" sz="2000" dirty="0"/>
              <a:t> Assign roles for students, faculty, and public users.</a:t>
            </a:r>
          </a:p>
          <a:p>
            <a:r>
              <a:rPr lang="en-US" sz="2000" b="1" dirty="0"/>
              <a:t>Borrow &amp; Return Management:</a:t>
            </a:r>
            <a:r>
              <a:rPr lang="en-US" sz="2000" dirty="0"/>
              <a:t> Monitor book transactions and statuses.</a:t>
            </a:r>
          </a:p>
          <a:p>
            <a:r>
              <a:rPr lang="en-US" sz="2000" b="1" dirty="0"/>
              <a:t>Request Approval:</a:t>
            </a:r>
            <a:r>
              <a:rPr lang="en-US" sz="2000" dirty="0"/>
              <a:t> Accept or reject book borrowing requests.</a:t>
            </a:r>
          </a:p>
          <a:p>
            <a:r>
              <a:rPr lang="en-US" sz="2000" b="1" dirty="0"/>
              <a:t>Report Generation &amp; Data Export:</a:t>
            </a:r>
            <a:r>
              <a:rPr lang="en-US" sz="2000" dirty="0"/>
              <a:t> Analyze borrowing trends.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54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7AAF4-399E-D4F4-2AF0-ABA2787E0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AE1DEA-AEE8-4373-55D2-04AD9B805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380999"/>
            <a:ext cx="6248400" cy="2062103"/>
          </a:xfrm>
        </p:spPr>
        <p:txBody>
          <a:bodyPr/>
          <a:lstStyle/>
          <a:p>
            <a:r>
              <a:rPr lang="en-US" sz="4400" dirty="0"/>
              <a:t>System Features &amp; Functionality</a:t>
            </a:r>
          </a:p>
        </p:txBody>
      </p:sp>
      <p:pic>
        <p:nvPicPr>
          <p:cNvPr id="7" name="Picture Placeholder 6" descr="Wooden library">
            <a:extLst>
              <a:ext uri="{FF2B5EF4-FFF2-40B4-BE49-F238E27FC236}">
                <a16:creationId xmlns:a16="http://schemas.microsoft.com/office/drawing/2014/main" id="{A56CAA4C-FEC3-9B43-D222-FB3FEF64FAD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3781D9-D69F-134F-C9B5-52A6AAFBD1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BB1FF5-2A67-87D2-7F25-C74D2301E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BE338C31-844A-05F1-95D7-572F6C08877B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678738" y="2377184"/>
            <a:ext cx="7473073" cy="2954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2000" b="1" dirty="0"/>
              <a:t>User Features:</a:t>
            </a:r>
          </a:p>
          <a:p>
            <a:r>
              <a:rPr lang="en-US" sz="2000" b="1" dirty="0"/>
              <a:t>Search &amp; Browse Books:</a:t>
            </a:r>
            <a:r>
              <a:rPr lang="en-US" sz="2000" dirty="0"/>
              <a:t> Look up books by title, author, or category.</a:t>
            </a:r>
          </a:p>
          <a:p>
            <a:r>
              <a:rPr lang="en-US" sz="2000" b="1" dirty="0"/>
              <a:t>Book Borrowing &amp; Return:</a:t>
            </a:r>
            <a:r>
              <a:rPr lang="en-US" sz="2000" dirty="0"/>
              <a:t> Request books &amp; track due dates.</a:t>
            </a:r>
          </a:p>
          <a:p>
            <a:r>
              <a:rPr lang="en-US" sz="2000" b="1" dirty="0"/>
              <a:t>Account Management:</a:t>
            </a:r>
            <a:r>
              <a:rPr lang="en-US" sz="2000" dirty="0"/>
              <a:t> View borrowed books &amp; request approvals.</a:t>
            </a:r>
          </a:p>
          <a:p>
            <a:r>
              <a:rPr lang="en-US" sz="2000" b="1" dirty="0"/>
              <a:t>Logout Functionality:</a:t>
            </a:r>
            <a:r>
              <a:rPr lang="en-US" sz="2000" dirty="0"/>
              <a:t> Securely log out from the system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54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:a16="http://schemas.microsoft.com/office/drawing/2014/main" id="{5993DE62-6B3A-0134-DA31-A82B7C9EC4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5400000">
            <a:off x="11183112" y="5413248"/>
            <a:ext cx="1298448" cy="21945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CLASSICAL LITERATURE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642E18FF-2AE9-A488-C519-657BE7DC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5572" y="6245352"/>
            <a:ext cx="548640" cy="4572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28FB93-0A08-4E7D-8E63-9EFA29F1E093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1A17A5DC-5386-7562-22B7-63DAB008BC26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1220660" y="2386584"/>
            <a:ext cx="7645603" cy="4014216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Estimated Budget: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 $13,000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Breakdown: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  <a:buClr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Software Development: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$5,000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  <a:buClr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Database Setup: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$2,000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  <a:buClr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Hosting &amp; Infrastructure: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$1,500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  <a:buClr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Testing &amp; QA: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$1,000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  <a:buClr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Training &amp; Deployment: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$1,500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  <a:buClr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Maintenance (6 months):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$2,000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ROI: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 Increased efficiency, optimized resource management, and reduced admin workload.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BEA8DE-04D5-227E-887B-F2D13183D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625600"/>
          </a:xfrm>
        </p:spPr>
        <p:txBody>
          <a:bodyPr anchor="ctr">
            <a:normAutofit/>
          </a:bodyPr>
          <a:lstStyle/>
          <a:p>
            <a:r>
              <a:rPr lang="en-US" dirty="0"/>
              <a:t>Feasibility &amp; Cost Analysis</a:t>
            </a:r>
          </a:p>
        </p:txBody>
      </p:sp>
      <p:pic>
        <p:nvPicPr>
          <p:cNvPr id="20" name="Picture Placeholder 19" descr="Variety of books on shelves in library">
            <a:extLst>
              <a:ext uri="{FF2B5EF4-FFF2-40B4-BE49-F238E27FC236}">
                <a16:creationId xmlns:a16="http://schemas.microsoft.com/office/drawing/2014/main" id="{2DEE6E45-4D68-51B3-8A83-6600B5B09EEF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261" r="32075" b="-1"/>
          <a:stretch/>
        </p:blipFill>
        <p:spPr>
          <a:xfrm>
            <a:off x="9056763" y="2386584"/>
            <a:ext cx="1911400" cy="4014216"/>
          </a:xfrm>
          <a:noFill/>
        </p:spPr>
      </p:pic>
    </p:spTree>
    <p:extLst>
      <p:ext uri="{BB962C8B-B14F-4D97-AF65-F5344CB8AC3E}">
        <p14:creationId xmlns:p14="http://schemas.microsoft.com/office/powerpoint/2010/main" val="276815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A7CBB-EDAA-09CE-4A5C-C53A6284C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273" y="1634929"/>
            <a:ext cx="10360152" cy="4416552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lang="en-US" sz="1800" dirty="0"/>
            </a:br>
            <a:br>
              <a:rPr lang="en-US" sz="1800" dirty="0"/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Phase 1 (2 Weeks):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Requirement gathering &amp; system design.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Phase 2 (4 Weeks):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Software development &amp; database setup.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Phase 3 (2 Weeks):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Testing &amp; debugging.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Phase 4 (2 Weeks):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Deployment &amp; staff training.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Total Duration: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10 weeks. 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D5136B-8400-9CD8-FF91-462F36E32965}"/>
              </a:ext>
            </a:extLst>
          </p:cNvPr>
          <p:cNvSpPr txBox="1"/>
          <p:nvPr/>
        </p:nvSpPr>
        <p:spPr>
          <a:xfrm>
            <a:off x="5446712" y="4675411"/>
            <a:ext cx="12954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0" dirty="0">
                <a:solidFill>
                  <a:schemeClr val="accent1">
                    <a:lumMod val="60000"/>
                    <a:lumOff val="40000"/>
                  </a:schemeClr>
                </a:solidFill>
                <a:latin typeface="Gill Sans Ultra Bold" panose="020B0A02020104020203" pitchFamily="34" charset="77"/>
                <a:cs typeface="Gill Sans" panose="020B0502020104020203" pitchFamily="34" charset="-79"/>
              </a:rPr>
              <a:t>”</a:t>
            </a:r>
            <a:endParaRPr lang="en-US" sz="10000" dirty="0">
              <a:solidFill>
                <a:schemeClr val="accent1">
                  <a:lumMod val="60000"/>
                  <a:lumOff val="40000"/>
                </a:schemeClr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72159F-6D86-677E-BAD5-515B02AC35C2}"/>
              </a:ext>
            </a:extLst>
          </p:cNvPr>
          <p:cNvSpPr txBox="1"/>
          <p:nvPr/>
        </p:nvSpPr>
        <p:spPr>
          <a:xfrm>
            <a:off x="914400" y="914400"/>
            <a:ext cx="71874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Project Timeline &amp; Execution Plan</a:t>
            </a:r>
          </a:p>
        </p:txBody>
      </p:sp>
    </p:spTree>
    <p:extLst>
      <p:ext uri="{BB962C8B-B14F-4D97-AF65-F5344CB8AC3E}">
        <p14:creationId xmlns:p14="http://schemas.microsoft.com/office/powerpoint/2010/main" val="70627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DBB63A-DF09-2F40-2A91-91C62E78F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78" y="304800"/>
            <a:ext cx="4186364" cy="786384"/>
          </a:xfrm>
        </p:spPr>
        <p:txBody>
          <a:bodyPr/>
          <a:lstStyle/>
          <a:p>
            <a:r>
              <a:rPr lang="en-US" sz="4000" dirty="0"/>
              <a:t>Conclusion</a:t>
            </a:r>
          </a:p>
        </p:txBody>
      </p:sp>
      <p:pic>
        <p:nvPicPr>
          <p:cNvPr id="4" name="Picture Placeholder 3" descr="Stamps with alphabet letters">
            <a:extLst>
              <a:ext uri="{FF2B5EF4-FFF2-40B4-BE49-F238E27FC236}">
                <a16:creationId xmlns:a16="http://schemas.microsoft.com/office/drawing/2014/main" id="{EB0CAA8D-A852-C4A7-5B8F-CCB921FFB6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ECC145-AADB-E615-F19B-C78537A69ED5}"/>
              </a:ext>
            </a:extLst>
          </p:cNvPr>
          <p:cNvSpPr txBox="1"/>
          <p:nvPr/>
        </p:nvSpPr>
        <p:spPr>
          <a:xfrm>
            <a:off x="757364" y="1676400"/>
            <a:ext cx="7010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Smart Library Application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improves efficiency &amp; accuracy.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Cost-effective,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scalable, and easy to implement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the library.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Approval required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project initiation &amp; execution.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Next Steps: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Obtain stakeholder buy-in.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Initiate development phase.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Periodic progress reviews.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16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ooks Classic 16x9">
  <a:themeElements>
    <a:clrScheme name="Custom 71">
      <a:dk1>
        <a:srgbClr val="000000"/>
      </a:dk1>
      <a:lt1>
        <a:srgbClr val="FFFFFF"/>
      </a:lt1>
      <a:dk2>
        <a:srgbClr val="693A20"/>
      </a:dk2>
      <a:lt2>
        <a:srgbClr val="E7E4E6"/>
      </a:lt2>
      <a:accent1>
        <a:srgbClr val="512823"/>
      </a:accent1>
      <a:accent2>
        <a:srgbClr val="B98D34"/>
      </a:accent2>
      <a:accent3>
        <a:srgbClr val="610606"/>
      </a:accent3>
      <a:accent4>
        <a:srgbClr val="FFEDB9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ustom 89">
      <a:majorFont>
        <a:latin typeface="Book Antiqua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50000"/>
              </a:schemeClr>
            </a:gs>
            <a:gs pos="6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/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 book education presentation (widescreen)_Win32_v3" id="{4B7EA318-15E2-473F-9AB3-202EC7071CC7}" vid="{CC1661AE-A1F1-46A0-A328-D33A145270B8}"/>
    </a:ext>
  </a:extLst>
</a:theme>
</file>

<file path=ppt/theme/theme2.xml><?xml version="1.0" encoding="utf-8"?>
<a:theme xmlns:a="http://schemas.openxmlformats.org/drawingml/2006/main" name="Office Them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6" ma:contentTypeDescription="Create a new document." ma:contentTypeScope="" ma:versionID="ac37c1753acd5e330d2062ccec26ea66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340c7101c92c5120abd06486f9454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28458A3-99B8-4914-89E6-B86ADB0D7D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6EAEDD-6865-458C-AB5E-1E0979B7BC4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9ACF9E2-7979-495A-9F5F-33F2C85007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Classic book education presentation (widescreen)</Template>
  <TotalTime>125</TotalTime>
  <Words>439</Words>
  <Application>Microsoft Office PowerPoint</Application>
  <PresentationFormat>Custom</PresentationFormat>
  <Paragraphs>85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Arial</vt:lpstr>
      <vt:lpstr>Book Antiqua</vt:lpstr>
      <vt:lpstr>Constantia</vt:lpstr>
      <vt:lpstr>Gill Sans MT</vt:lpstr>
      <vt:lpstr>Gill Sans Ultra Bold</vt:lpstr>
      <vt:lpstr>Books Classic 16x9</vt:lpstr>
      <vt:lpstr>SmartLibraryApplication</vt:lpstr>
      <vt:lpstr>Agenda</vt:lpstr>
      <vt:lpstr>PowerPoint Presentation</vt:lpstr>
      <vt:lpstr>Project Goals &amp; Benefits</vt:lpstr>
      <vt:lpstr>System Features &amp; Functionality</vt:lpstr>
      <vt:lpstr>System Features &amp; Functionality</vt:lpstr>
      <vt:lpstr>Feasibility &amp; Cost Analysis</vt:lpstr>
      <vt:lpstr>  Phase 1 (2 Weeks): Requirement gathering &amp; system design.  Phase 2 (4 Weeks): Software development &amp; database setup.  Phase 3 (2 Weeks): Testing &amp; debugging.  Phase 4 (2 Weeks): Deployment &amp; staff training.  Total Duration: 10 weeks.  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Krishna Praneeth</dc:creator>
  <cp:lastModifiedBy>Krishna Praneeth</cp:lastModifiedBy>
  <cp:revision>2</cp:revision>
  <dcterms:created xsi:type="dcterms:W3CDTF">2025-02-01T22:59:31Z</dcterms:created>
  <dcterms:modified xsi:type="dcterms:W3CDTF">2025-02-02T22:50:16Z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